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797675" cy="9928225"/>
  <p:embeddedFontLst>
    <p:embeddedFont>
      <p:font typeface="Quattrocento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45" roundtripDataSignature="AMtx7mgzLY9czlChs3o6JtE7gSgvpQTC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21C9EE-1760-4D34-A128-95B72A2A592B}">
  <a:tblStyle styleId="{9F21C9EE-1760-4D34-A128-95B72A2A592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901DE7ED-5E29-47FB-BDB4-0F624C8DA82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QuattrocentoSans-bold.fntdata"/><Relationship Id="rId41" Type="http://schemas.openxmlformats.org/officeDocument/2006/relationships/font" Target="fonts/QuattrocentoSans-regular.fntdata"/><Relationship Id="rId22" Type="http://schemas.openxmlformats.org/officeDocument/2006/relationships/slide" Target="slides/slide16.xml"/><Relationship Id="rId44" Type="http://schemas.openxmlformats.org/officeDocument/2006/relationships/font" Target="fonts/QuattrocentoSans-boldItalic.fntdata"/><Relationship Id="rId21" Type="http://schemas.openxmlformats.org/officeDocument/2006/relationships/slide" Target="slides/slide15.xml"/><Relationship Id="rId43" Type="http://schemas.openxmlformats.org/officeDocument/2006/relationships/font" Target="fonts/Quattrocento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2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2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3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3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4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24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5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25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6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6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7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7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8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28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9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29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30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30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1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1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2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32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33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33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34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34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79450" y="4716463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/>
          <p:nvPr>
            <p:ph type="ctrTitle"/>
          </p:nvPr>
        </p:nvSpPr>
        <p:spPr>
          <a:xfrm>
            <a:off x="177238" y="180865"/>
            <a:ext cx="7003955" cy="1241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1"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" type="subTitle"/>
          </p:nvPr>
        </p:nvSpPr>
        <p:spPr>
          <a:xfrm>
            <a:off x="177239" y="1422482"/>
            <a:ext cx="4922907" cy="99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5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6" name="Google Shape;76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7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1_Пустой слайд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 txBox="1"/>
          <p:nvPr>
            <p:ph type="ctrTitle"/>
          </p:nvPr>
        </p:nvSpPr>
        <p:spPr>
          <a:xfrm>
            <a:off x="395536" y="270914"/>
            <a:ext cx="6390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37"/>
          <p:cNvSpPr/>
          <p:nvPr/>
        </p:nvSpPr>
        <p:spPr>
          <a:xfrm>
            <a:off x="5423338" y="2822027"/>
            <a:ext cx="3720662" cy="23214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" type="body"/>
          </p:nvPr>
        </p:nvSpPr>
        <p:spPr>
          <a:xfrm>
            <a:off x="210862" y="1164903"/>
            <a:ext cx="6473717" cy="3249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41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41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8" name="Google Shape;68;p44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35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15516" y="34391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293788" y="413964"/>
            <a:ext cx="4713300" cy="3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191B0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интеллектуальной диспетчеризации обращений граждан</a:t>
            </a:r>
            <a:endParaRPr sz="4000"/>
          </a:p>
        </p:txBody>
      </p:sp>
      <p:sp>
        <p:nvSpPr>
          <p:cNvPr id="98" name="Google Shape;98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325" y="468350"/>
            <a:ext cx="1326426" cy="132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Quattrocento Sans"/>
              <a:buNone/>
            </a:pPr>
            <a:r>
              <a:rPr lang="ru-RU" sz="3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Уже реализовано и готово к эксплуатации</a:t>
            </a:r>
            <a:endParaRPr b="1" sz="36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74" name="Google Shape;174;p10"/>
          <p:cNvGraphicFramePr/>
          <p:nvPr/>
        </p:nvGraphicFramePr>
        <p:xfrm>
          <a:off x="0" y="971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{9F21C9EE-1760-4D34-A128-95B72A2A592B}</a:tableStyleId>
              </a:tblPr>
              <a:tblGrid>
                <a:gridCol w="9144000"/>
              </a:tblGrid>
              <a:tr h="37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cap="none" strike="noStrike"/>
                        <a:t>Сертифицированное ПО в Роспатенте на наших мощностях или локальную копию на сервера заказчика с рабочим функционалом: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/>
                        <a:t>• Текстовые боты: Telegram, VK, MAX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/>
                        <a:t>• Адресные проверки и ответы по отключениям</a:t>
                      </a:r>
                      <a:endParaRPr b="0"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/>
                        <a:t>• Уведомление жителей в личных чатах</a:t>
                      </a:r>
                      <a:endParaRPr b="0"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/>
                        <a:t>• База данных событий и обращений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/>
                        <a:t>• Голосовой помощник (телефон)</a:t>
                      </a:r>
                      <a:endParaRPr b="0" sz="2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/>
                        <a:t>• Взаимодействие с гражданами в домовых чатах</a:t>
                      </a:r>
                      <a:endParaRPr b="0"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Quattrocento Sans"/>
              <a:buNone/>
            </a:pPr>
            <a:r>
              <a:rPr b="1" lang="ru-RU" sz="3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Демонстрационные скриншоты работы системы в популярных мессенджерах</a:t>
            </a:r>
            <a:endParaRPr b="1" sz="3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81" name="Google Shape;181;p11"/>
          <p:cNvGraphicFramePr/>
          <p:nvPr/>
        </p:nvGraphicFramePr>
        <p:xfrm>
          <a:off x="0" y="971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{9F21C9EE-1760-4D34-A128-95B72A2A592B}</a:tableStyleId>
              </a:tblPr>
              <a:tblGrid>
                <a:gridCol w="9144000"/>
              </a:tblGrid>
              <a:tr h="37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52d5d648-4b64-4c4d-bf9a-0f4a32a56228.png"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060996"/>
            <a:ext cx="2232248" cy="367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58b5f9d-0dc7-4ecc-bbd0-dc48d729efd9.png"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760" y="1060996"/>
            <a:ext cx="3413065" cy="345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da5542-88ac-49b6-a9eb-43228961d61c.png" id="184" name="Google Shape;18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4017" y="1678585"/>
            <a:ext cx="3260793" cy="265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16470"/>
            <a:ext cx="9143999" cy="677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>
            <p:ph type="title"/>
          </p:nvPr>
        </p:nvSpPr>
        <p:spPr>
          <a:xfrm>
            <a:off x="3182222" y="4046975"/>
            <a:ext cx="5961900" cy="99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ru-RU"/>
              <a:t>Муниципальные органы власти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9" name="Google Shape;199;p13"/>
          <p:cNvSpPr txBox="1"/>
          <p:nvPr>
            <p:ph type="title"/>
          </p:nvPr>
        </p:nvSpPr>
        <p:spPr>
          <a:xfrm>
            <a:off x="535601" y="0"/>
            <a:ext cx="8526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Акценты для органов власти и  управления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0" y="1475132"/>
            <a:ext cx="8526600" cy="3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имиджа власти за счет повышения  удовлетворенности населения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Акцент на:</a:t>
            </a:r>
            <a:endParaRPr b="1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Информационном охвате всего населения, за счет использования различных информационных каналов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Полноте и прозрачности получаемой информации, и как следствие, достоверности данных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title"/>
          </p:nvPr>
        </p:nvSpPr>
        <p:spPr>
          <a:xfrm>
            <a:off x="86905" y="-91797"/>
            <a:ext cx="87954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lt1"/>
                </a:solidFill>
              </a:rPr>
              <a:t>Внедрение системы позволит муниципальным органам власти обеспечить:</a:t>
            </a:r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Google Shape;207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26600" y="1002738"/>
            <a:ext cx="8916000" cy="37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0000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Доступность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вариативность взаимодействия с системой для разных возрастных групп населения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9144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Удобство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интуитивно понятное взаимодействие населения с системой, адресность и высокая скорость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9144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Достоверность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непрерывная фиксация событий и обращений, открытые алгоритмов обработки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9144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Прозрачность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раскрытие полученных результатов статистики.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9144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Вовлеченность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получение обратной связи от населения,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914400" marR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Доверие</a:t>
            </a: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«прямой диалог» между участниками процесса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364597" y="0"/>
            <a:ext cx="90621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ru-RU" sz="2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Система мониторинга и контроля: как платформа помогает анализировать жалобы и реагировать на инциденты  </a:t>
            </a:r>
            <a:endParaRPr sz="2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582809" y="1686010"/>
            <a:ext cx="76737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За счет внедрения независимых счетчиков, система позволяет производить достоверный и глубокий  анализ не только инцидентов, но и других показателей, влияющих на качество услуг ЖКХ 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Настраивать различные отчеты и получать достоверную статистику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Обоснованно и доказательно определять  степень ответственности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210875" y="0"/>
            <a:ext cx="87954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ru-RU" sz="2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Социальный эффект: повышение удовлетворенности жителей и снижение социальной напряженности</a:t>
            </a:r>
            <a:endParaRPr sz="2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336609" y="1411497"/>
            <a:ext cx="83289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лояльности населения за счет: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Arial"/>
              <a:buChar char="●"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Высокая скорость взаимодействия</a:t>
            </a: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- нет занятой линии, быстрые ответы на вопросы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Arial"/>
              <a:buChar char="●"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Уверенность в работе службы</a:t>
            </a: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- каждому аварийному случаю присваивается номер, статус обращения отображается в реальном времени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Arial"/>
              <a:buChar char="●"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Адресность </a:t>
            </a: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- качественная аналитика заявки по району и виду инцидента на стадии принятия обращения</a:t>
            </a:r>
            <a:endParaRPr b="1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80808"/>
              </a:buClr>
              <a:buSzPts val="1800"/>
              <a:buFont typeface="Arial"/>
              <a:buChar char="●"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Обратная связь</a:t>
            </a: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по обращениям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title"/>
          </p:nvPr>
        </p:nvSpPr>
        <p:spPr>
          <a:xfrm>
            <a:off x="318713" y="4795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0952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Цена для Региона:  полный контур - внедрение и год обслуживания (предоплата за лицензию)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 txBox="1"/>
          <p:nvPr>
            <p:ph idx="12" type="sldNum"/>
          </p:nvPr>
        </p:nvSpPr>
        <p:spPr>
          <a:xfrm>
            <a:off x="371663" y="2832276"/>
            <a:ext cx="2057400" cy="27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386 т.р.</a:t>
            </a:r>
            <a:endParaRPr b="1"/>
          </a:p>
        </p:txBody>
      </p:sp>
      <p:sp>
        <p:nvSpPr>
          <p:cNvPr id="231" name="Google Shape;231;p17"/>
          <p:cNvSpPr txBox="1"/>
          <p:nvPr/>
        </p:nvSpPr>
        <p:spPr>
          <a:xfrm>
            <a:off x="371675" y="1245238"/>
            <a:ext cx="3000000" cy="338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Развертывание платформы на регион: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1295225" y="1674200"/>
            <a:ext cx="3000000" cy="646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стоимость входит создание рабочего пространства для РСО+УК + Управляющий /контролирующий орган или расчетный центр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17"/>
          <p:cNvGraphicFramePr/>
          <p:nvPr/>
        </p:nvGraphicFramePr>
        <p:xfrm>
          <a:off x="1396550" y="4149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{901DE7ED-5E29-47FB-BDB4-0F624C8DA822}</a:tableStyleId>
              </a:tblPr>
              <a:tblGrid>
                <a:gridCol w="1556125"/>
                <a:gridCol w="2313050"/>
              </a:tblGrid>
              <a:tr h="30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u="none" cap="none" strike="noStrike"/>
                        <a:t>Обработка адресных данных</a:t>
                      </a:r>
                      <a:endParaRPr sz="8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u="none" cap="none" strike="noStrike"/>
                        <a:t>Создание стандартизированной базы данных</a:t>
                      </a:r>
                      <a:endParaRPr sz="8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17"/>
          <p:cNvSpPr/>
          <p:nvPr/>
        </p:nvSpPr>
        <p:spPr>
          <a:xfrm>
            <a:off x="371675" y="1674200"/>
            <a:ext cx="910800" cy="597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299225" y="4563825"/>
            <a:ext cx="910800" cy="3693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1396550" y="4579125"/>
            <a:ext cx="3869100" cy="307800"/>
          </a:xfrm>
          <a:prstGeom prst="rect">
            <a:avLst/>
          </a:prstGeom>
          <a:noFill/>
          <a:ln cap="flat" cmpd="sng" w="28575">
            <a:solidFill>
              <a:srgbClr val="8888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Установка системы на сервере заказчика (по желанию)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299225" y="4079300"/>
            <a:ext cx="948300" cy="3765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8" name="Google Shape;238;p17"/>
          <p:cNvGraphicFramePr/>
          <p:nvPr/>
        </p:nvGraphicFramePr>
        <p:xfrm>
          <a:off x="5877325" y="173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{901DE7ED-5E29-47FB-BDB4-0F624C8DA822}</a:tableStyleId>
              </a:tblPr>
              <a:tblGrid>
                <a:gridCol w="1352550"/>
              </a:tblGrid>
              <a:tr h="31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РСО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ТСЖ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УК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расчетный центр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39" name="Google Shape;239;p17"/>
          <p:cNvSpPr/>
          <p:nvPr/>
        </p:nvSpPr>
        <p:spPr>
          <a:xfrm>
            <a:off x="7230025" y="1736938"/>
            <a:ext cx="697500" cy="3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168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7230025" y="2069038"/>
            <a:ext cx="697500" cy="36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25,2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7230025" y="2799263"/>
            <a:ext cx="697500" cy="36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58,5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7230025" y="2445538"/>
            <a:ext cx="697500" cy="37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84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1295225" y="3217075"/>
            <a:ext cx="2931000" cy="338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трафик (по факту)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1282475" y="2270450"/>
            <a:ext cx="3000000" cy="492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Годовая лицензия РСО+УК + Управляющий /контролирующий орган или расчетный центр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371675" y="2270450"/>
            <a:ext cx="910800" cy="492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336 т.р. </a:t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1039325" y="2087075"/>
            <a:ext cx="439500" cy="3693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4388550" y="2168150"/>
            <a:ext cx="1408200" cy="69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том числе: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299225" y="3666638"/>
            <a:ext cx="2879100" cy="338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Дополнительные затраты (ситуационно):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1039325" y="3083188"/>
            <a:ext cx="439500" cy="3693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3">
            <a:alphaModFix/>
          </a:blip>
          <a:srcRect b="5461" l="0" r="0" t="12288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>
            <p:ph type="title"/>
          </p:nvPr>
        </p:nvSpPr>
        <p:spPr>
          <a:xfrm>
            <a:off x="3182222" y="4046975"/>
            <a:ext cx="5961900" cy="99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Ресурсоснабжающие организации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4" name="Google Shape;264;p19"/>
          <p:cNvSpPr txBox="1"/>
          <p:nvPr>
            <p:ph type="title"/>
          </p:nvPr>
        </p:nvSpPr>
        <p:spPr>
          <a:xfrm>
            <a:off x="210863" y="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Особенности и акценты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161550" y="1136225"/>
            <a:ext cx="8820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операционной эффективности и снижение убытков 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Акцент на</a:t>
            </a: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Автоматизации обработки заявок и обращений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Снижение числа повторных обращений и аварийных ситуаций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Интеграции с существующими системами учета и управления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собираемости платежей и прозрачности расчетов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Какие проблемы решает наша система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2141" t="11374"/>
          <a:stretch/>
        </p:blipFill>
        <p:spPr>
          <a:xfrm>
            <a:off x="210883" y="1069364"/>
            <a:ext cx="9009281" cy="402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>
            <p:ph idx="12" type="sldNum"/>
          </p:nvPr>
        </p:nvSpPr>
        <p:spPr>
          <a:xfrm>
            <a:off x="5565369" y="470775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2" name="Google Shape;272;p20"/>
          <p:cNvSpPr txBox="1"/>
          <p:nvPr>
            <p:ph type="title"/>
          </p:nvPr>
        </p:nvSpPr>
        <p:spPr>
          <a:xfrm>
            <a:off x="210863" y="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25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Современные вызовы для РСО: почему важна автоматизация коммуникаций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0" y="994200"/>
            <a:ext cx="8820900" cy="42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Внедрение системы позволит: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Разгрузить диспетчерскую службу, за счет круглосуточной автоматической обработки типовых звонков: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13716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-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Прием показаний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13716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-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Информирование по плановым работам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13716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-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Уточнение статуса обращения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21500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Исключить дублирование обращений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21500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Автоматизировать ключевые функции диспетчера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21500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Обеспечить безопасность и контроль данных.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21500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A0E15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A0E1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Соответствовать законодательству</a:t>
            </a:r>
            <a:endParaRPr b="0" i="0" sz="1800" u="none" cap="none" strike="noStrike">
              <a:solidFill>
                <a:srgbClr val="0A0E1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7200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0" name="Google Shape;280;p21"/>
          <p:cNvSpPr txBox="1"/>
          <p:nvPr>
            <p:ph type="title"/>
          </p:nvPr>
        </p:nvSpPr>
        <p:spPr>
          <a:xfrm>
            <a:off x="210876" y="0"/>
            <a:ext cx="8672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25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Автоматизация работы с заявками: почему важно ускорить реакцию на аварии и обращения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161550" y="1174225"/>
            <a:ext cx="8820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Минимизация ущерба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Быстрая реакция помогает своевременно устранить аварии и снизить возможные убытки или повреждения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Повышение безопасности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автоматическое определение экстренных ситуаций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Улучшение обслуживания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Быстрое решение обращений повышает уровень доверия потребителей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Снижение рисков простоя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сокращает продолжительность инцидентов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8" name="Google Shape;288;p22"/>
          <p:cNvSpPr txBox="1"/>
          <p:nvPr>
            <p:ph type="title"/>
          </p:nvPr>
        </p:nvSpPr>
        <p:spPr>
          <a:xfrm>
            <a:off x="225675" y="0"/>
            <a:ext cx="887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Экономический эффект: снижение затрат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161550" y="893275"/>
            <a:ext cx="88209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Снижение операционных расходов: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Автоматизация обработки заявок уменьшает необходимость в большом количестве операторов колл-центра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Меньшее количество сотрудников — меньше затрат на зарплаты,налоги, обучение, обустройство рабочих мест.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Подключение к платформе нескольких РСО позволит добиться синергетического эффекта, а именно: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Сократится время транзакций между участниками процесса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Целостность данных за счет использования единой базы данных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Снижение затрат за счет взаимодействия с участниками процесса в единой цифровой среде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Возможность организации единого колл-центра по инцидентам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type="title"/>
          </p:nvPr>
        </p:nvSpPr>
        <p:spPr>
          <a:xfrm>
            <a:off x="335875" y="181800"/>
            <a:ext cx="85368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0952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Цена для РСО: в составе контура(168 т.р.)  или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0952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контур за счет РСО 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3"/>
          <p:cNvSpPr txBox="1"/>
          <p:nvPr>
            <p:ph idx="12" type="sldNum"/>
          </p:nvPr>
        </p:nvSpPr>
        <p:spPr>
          <a:xfrm>
            <a:off x="371663" y="2832276"/>
            <a:ext cx="2057400" cy="27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386 т.р.</a:t>
            </a:r>
            <a:endParaRPr b="1"/>
          </a:p>
        </p:txBody>
      </p:sp>
      <p:sp>
        <p:nvSpPr>
          <p:cNvPr id="297" name="Google Shape;297;p23"/>
          <p:cNvSpPr txBox="1"/>
          <p:nvPr/>
        </p:nvSpPr>
        <p:spPr>
          <a:xfrm>
            <a:off x="371675" y="1245238"/>
            <a:ext cx="3000000" cy="492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Развертывание платформы на регион через РСО, </a:t>
            </a:r>
            <a:r>
              <a:rPr b="1" i="0" lang="ru-RU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без участия органов власти</a:t>
            </a: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1295225" y="1674200"/>
            <a:ext cx="3000000" cy="646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стоимость входит создание рабочего пространства для РСО+УК + Управляющий /контролирующий орган или расчетный центр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9" name="Google Shape;299;p23"/>
          <p:cNvGraphicFramePr/>
          <p:nvPr/>
        </p:nvGraphicFramePr>
        <p:xfrm>
          <a:off x="1396550" y="4149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{901DE7ED-5E29-47FB-BDB4-0F624C8DA822}</a:tableStyleId>
              </a:tblPr>
              <a:tblGrid>
                <a:gridCol w="1556125"/>
                <a:gridCol w="2313050"/>
              </a:tblGrid>
              <a:tr h="30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u="none" cap="none" strike="noStrike"/>
                        <a:t>Обработка адресных данных</a:t>
                      </a:r>
                      <a:endParaRPr sz="8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u="none" cap="none" strike="noStrike"/>
                        <a:t>Создание стандартизированной базы данных</a:t>
                      </a:r>
                      <a:endParaRPr sz="8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8888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p23"/>
          <p:cNvSpPr/>
          <p:nvPr/>
        </p:nvSpPr>
        <p:spPr>
          <a:xfrm>
            <a:off x="371675" y="1674200"/>
            <a:ext cx="910800" cy="597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299225" y="4563825"/>
            <a:ext cx="910800" cy="3693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1396550" y="4579125"/>
            <a:ext cx="3869100" cy="307800"/>
          </a:xfrm>
          <a:prstGeom prst="rect">
            <a:avLst/>
          </a:prstGeom>
          <a:noFill/>
          <a:ln cap="flat" cmpd="sng" w="28575">
            <a:solidFill>
              <a:srgbClr val="8888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Установка системы на сервере заказчика (по желанию)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299225" y="4079300"/>
            <a:ext cx="948300" cy="3765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4" name="Google Shape;304;p23"/>
          <p:cNvGraphicFramePr/>
          <p:nvPr/>
        </p:nvGraphicFramePr>
        <p:xfrm>
          <a:off x="5877325" y="173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{901DE7ED-5E29-47FB-BDB4-0F624C8DA822}</a:tableStyleId>
              </a:tblPr>
              <a:tblGrid>
                <a:gridCol w="1352550"/>
              </a:tblGrid>
              <a:tr h="31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rgbClr val="FF0000"/>
                          </a:solidFill>
                        </a:rPr>
                        <a:t>РСО</a:t>
                      </a:r>
                      <a:endParaRPr b="1" sz="1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ТСЖ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36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УК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31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/>
                        <a:t>расчетный центр</a:t>
                      </a:r>
                      <a:endParaRPr sz="1000" u="none" cap="none" strike="noStrike"/>
                    </a:p>
                  </a:txBody>
                  <a:tcPr marT="91425" marB="91425" marR="28575" marL="2857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sp>
        <p:nvSpPr>
          <p:cNvPr id="305" name="Google Shape;305;p23"/>
          <p:cNvSpPr/>
          <p:nvPr/>
        </p:nvSpPr>
        <p:spPr>
          <a:xfrm>
            <a:off x="7230025" y="1736938"/>
            <a:ext cx="697500" cy="338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168 т.р</a:t>
            </a:r>
            <a:endParaRPr b="1" i="0" sz="1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3"/>
          <p:cNvSpPr/>
          <p:nvPr/>
        </p:nvSpPr>
        <p:spPr>
          <a:xfrm>
            <a:off x="7230025" y="2087063"/>
            <a:ext cx="697500" cy="3693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25,2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7230025" y="2799263"/>
            <a:ext cx="697500" cy="3693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58,5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7230025" y="2445538"/>
            <a:ext cx="697500" cy="376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84 т.р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>
            <a:off x="1295225" y="3217075"/>
            <a:ext cx="2931000" cy="338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трафик (по факту)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"/>
          <p:cNvSpPr txBox="1"/>
          <p:nvPr/>
        </p:nvSpPr>
        <p:spPr>
          <a:xfrm>
            <a:off x="1282475" y="2270450"/>
            <a:ext cx="3012900" cy="492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Годовая лицензия РСО+УК + Управляющий /контролирующий орган или расчетный центр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3"/>
          <p:cNvSpPr txBox="1"/>
          <p:nvPr/>
        </p:nvSpPr>
        <p:spPr>
          <a:xfrm>
            <a:off x="371675" y="2270450"/>
            <a:ext cx="910800" cy="492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336 т.р. </a:t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1039325" y="2087075"/>
            <a:ext cx="439500" cy="3693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4382175" y="2182025"/>
            <a:ext cx="1408200" cy="69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том числе: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299225" y="3666638"/>
            <a:ext cx="2879100" cy="338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Дополнительные затраты (ситуационно):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3"/>
          <p:cNvSpPr/>
          <p:nvPr/>
        </p:nvSpPr>
        <p:spPr>
          <a:xfrm>
            <a:off x="1039325" y="3083188"/>
            <a:ext cx="439500" cy="3693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/>
          <p:nvPr/>
        </p:nvSpPr>
        <p:spPr>
          <a:xfrm>
            <a:off x="7927675" y="2075650"/>
            <a:ext cx="1065000" cy="1108200"/>
          </a:xfrm>
          <a:prstGeom prst="rect">
            <a:avLst/>
          </a:prstGeom>
          <a:solidFill>
            <a:srgbClr val="93C47D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возможность.. продать доступ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23" name="Google Shape;323;p24"/>
          <p:cNvPicPr preferRelativeResize="0"/>
          <p:nvPr/>
        </p:nvPicPr>
        <p:blipFill rotWithShape="1">
          <a:blip r:embed="rId3">
            <a:alphaModFix/>
          </a:blip>
          <a:srcRect b="4968" l="0" r="0" t="1278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4"/>
          <p:cNvSpPr txBox="1"/>
          <p:nvPr>
            <p:ph type="title"/>
          </p:nvPr>
        </p:nvSpPr>
        <p:spPr>
          <a:xfrm>
            <a:off x="3182222" y="4046975"/>
            <a:ext cx="5961900" cy="99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Управляющие компании и ТСЖ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1" name="Google Shape;331;p25"/>
          <p:cNvSpPr txBox="1"/>
          <p:nvPr>
            <p:ph type="title"/>
          </p:nvPr>
        </p:nvSpPr>
        <p:spPr>
          <a:xfrm>
            <a:off x="210863" y="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Особенности и акценты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161550" y="1136225"/>
            <a:ext cx="8820900" cy="29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 b="1" i="0" sz="21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лояльности жителей за счет улучшения качества обслуживания</a:t>
            </a:r>
            <a:endParaRPr b="0" i="0" sz="20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Акцент на:</a:t>
            </a:r>
            <a:endParaRPr b="1" i="0" sz="21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7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Упрощение повседневной работы диспетчеров и операторов</a:t>
            </a:r>
            <a:endParaRPr b="0" i="0" sz="16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7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Прозрачная система учета обращений и контроля качества обслуживания</a:t>
            </a:r>
            <a:endParaRPr b="0" i="0" sz="16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87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600"/>
              <a:buFont typeface="Calibri"/>
              <a:buChar char="●"/>
            </a:pPr>
            <a:r>
              <a:rPr b="0" i="0" lang="ru-RU" sz="16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Возможность оперативного и коллективного информирования жителей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9" name="Google Shape;339;p26"/>
          <p:cNvSpPr txBox="1"/>
          <p:nvPr>
            <p:ph type="title"/>
          </p:nvPr>
        </p:nvSpPr>
        <p:spPr>
          <a:xfrm>
            <a:off x="225675" y="0"/>
            <a:ext cx="887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25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Как упростить повседневное взаимодействие с жильцами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161550" y="1095725"/>
            <a:ext cx="8820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Автоматизация приема обращений: внедрение платформы, которая позволяет жильцам оставлять заявки удобным способом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Быстрая маршрутизация заявок: автоматическое распределение обращений по ответственным специалистам или службам, что ускоряет решение вопросов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Стандартизация процессов: шаблоны ответов и автоматические уведомления помогают оперативно информировать жильцов о статусе обращения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История обращений: централизованное хранение информации позволяет отслеживать все заявки и избежать задвоения обращений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Информативность и прозрачность: жильцы могут видеть статус своих заявок онлайн, что снижает количество дополнительных запросов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Снижение нагрузки на сотрудников: автоматические напоминания, вопросы-ответы, интеграция с системами учета позволяют сэкономить время и упростить работу.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7" name="Google Shape;347;p27"/>
          <p:cNvSpPr txBox="1"/>
          <p:nvPr>
            <p:ph type="title"/>
          </p:nvPr>
        </p:nvSpPr>
        <p:spPr>
          <a:xfrm>
            <a:off x="225675" y="0"/>
            <a:ext cx="887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25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Прозрачность и контроль: как платформа улучшает качество обслуживания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161550" y="1136225"/>
            <a:ext cx="88209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Обеспечивает полный контроль за статусом заявок: жильцы и управляющая компания могут в любой момент видеть прогресс по каждому обращению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Автоматическая история обращений: все действия фиксируются, что повышает ответственность и прозрачность работы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Улучшенная коммуникация: платформа позволяет оперативно сообщать жильцам о выполненных работах или задержках, что повышает доверие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Аналитика и отчетность: наличие данных о количестве, типах и скорости обработки обращений помогает выявлять слабые места и повышать качество обслуживания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Упрощение контроля для УК/ТСЖ: автоматизированные инструменты позволяют эффективно отслеживать соблюдение сроков и качество работ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Повышение уровня доверия: прозрачность процессов делает работу управляющей компании более открытой и понятной для жильцов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5" name="Google Shape;355;p28"/>
          <p:cNvSpPr txBox="1"/>
          <p:nvPr>
            <p:ph type="title"/>
          </p:nvPr>
        </p:nvSpPr>
        <p:spPr>
          <a:xfrm>
            <a:off x="225675" y="0"/>
            <a:ext cx="887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25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Обратная связь и рейтинг: как повысить лояльность жильцов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161550" y="1136225"/>
            <a:ext cx="88209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Получение отзывов: платформа позволяет жильцам оставлять отзывы о качестве обслуживания и выполненных работах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Анализ обратной связи: управляющая компания может своевременно реагировать на замечания, исправлять недостатки и улучшать сервис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Прозрачность отзывов: открытая обратная связь помогает формировать доверие и укреплять отношения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Участие жильцов в улучшении сервиса: активное взаимодействие повышает их чувство причастности и лояльности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Объективная оценка работы компании: использование фактических показателей работы, таких как время исполнения заявки для формирования рейтинга компании</a:t>
            </a:r>
            <a:endParaRPr b="0" i="0" sz="1200" u="none" cap="none" strike="noStrike">
              <a:solidFill>
                <a:srgbClr val="E6E6E6"/>
              </a:solidFill>
              <a:highlight>
                <a:srgbClr val="21212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3" name="Google Shape;363;p29"/>
          <p:cNvSpPr txBox="1"/>
          <p:nvPr>
            <p:ph type="title"/>
          </p:nvPr>
        </p:nvSpPr>
        <p:spPr>
          <a:xfrm>
            <a:off x="225675" y="0"/>
            <a:ext cx="88767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2780">
                <a:solidFill>
                  <a:schemeClr val="lt1"/>
                </a:solidFill>
              </a:rPr>
              <a:t>Экономия ресурсов: снижение затрат на администрирование и повышение производительности </a:t>
            </a:r>
            <a:endParaRPr sz="2780">
              <a:solidFill>
                <a:schemeClr val="lt1"/>
              </a:solidFill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161550" y="1128375"/>
            <a:ext cx="88209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Автоматизация рутинных задач: система занимается обработкой обращений, напоминаниями и отчетами без необходимости постоянного ручного вмешательства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Меньше времени на управление: централизованный контроль и автоматические процессы сокращают необходимость в большом штате административных сотрудников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Оптимизация работы сотрудников: упрощение процессов позволяет сосредоточиться на более важных задачах, повышая эффективность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Снижение ошибок: автоматические проверки сокращают время на исправление и повторные обращения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Обработка запросов и контроль данных происходит быстрее и с меньшими затратами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Calibri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Повышение общей производительности: автоматизация процессов увеличивает скорость реакции и работы всего ТСЖ\УК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Arial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Система интегрируется с существующими программными продуктами</a:t>
            </a:r>
            <a:endParaRPr b="0" i="0" sz="1500" u="none" cap="none" strike="noStrike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44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500"/>
              <a:buFont typeface="Arial"/>
              <a:buChar char="●"/>
            </a:pPr>
            <a:r>
              <a:rPr b="0" i="0" lang="ru-RU" sz="1500" u="none" cap="none" strike="noStrik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Единый информационный контур позволяет обеспечить полноту, достоверность и целостность информации без дополнительных затрат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None/>
            </a:pPr>
            <a:r>
              <a:rPr lang="ru-RU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Что мы предлагаем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23528" y="2427734"/>
            <a:ext cx="1926480" cy="875283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автоматизированная диспетчеризация обращений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355976" y="2470447"/>
            <a:ext cx="2088232" cy="875283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сокращение нагрузки и оптимизации штата снабжающих организаций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4355976" y="1059582"/>
            <a:ext cx="2088232" cy="831949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сохранение истории обращений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23528" y="1059582"/>
            <a:ext cx="1872208" cy="898388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Единый вход в канал коммуникаций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23528" y="3939902"/>
            <a:ext cx="1926480" cy="786494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сбор статистики и моментальная отчетность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339752" y="1059582"/>
            <a:ext cx="1944216" cy="1006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телефон для всех обращений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удобные каналы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339752" y="2211710"/>
            <a:ext cx="1944216" cy="1392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быстрое обновление информации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контроль за работой с обращениями со стороны населения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многосторонний обмен информацией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355976" y="3867894"/>
            <a:ext cx="2088232" cy="875283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удобство для граждан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338388" y="3924300"/>
            <a:ext cx="194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настраиваемая отчетность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возможен обмен данными между РСО и ЖКХ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516216" y="1059582"/>
            <a:ext cx="2376264" cy="173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 спорных вопросов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восстановление хронологии событий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дополнительные возможности аналитики по срокам реагирования РСО и вовлеченности населения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6516216" y="2427734"/>
            <a:ext cx="2376264" cy="457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516199" y="2427724"/>
            <a:ext cx="2088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полный или частичный перевод обращений на автоматизированного помощника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исключение дублирования одинаковых обращений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6516216" y="3867894"/>
            <a:ext cx="2232248" cy="1555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быстрое информирование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очереди на линии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обратная связь по обращениям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>
            <p:ph type="title"/>
          </p:nvPr>
        </p:nvSpPr>
        <p:spPr>
          <a:xfrm>
            <a:off x="335875" y="181800"/>
            <a:ext cx="85368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0952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Цена для УК и ЖКХ: исключительно в составе контура (годовая лицензия)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0"/>
          <p:cNvSpPr txBox="1"/>
          <p:nvPr/>
        </p:nvSpPr>
        <p:spPr>
          <a:xfrm>
            <a:off x="3165000" y="3841275"/>
            <a:ext cx="2931000" cy="461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трафик (по факту)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0"/>
          <p:cNvSpPr/>
          <p:nvPr/>
        </p:nvSpPr>
        <p:spPr>
          <a:xfrm>
            <a:off x="4410750" y="3143238"/>
            <a:ext cx="439500" cy="3693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0"/>
          <p:cNvSpPr txBox="1"/>
          <p:nvPr/>
        </p:nvSpPr>
        <p:spPr>
          <a:xfrm>
            <a:off x="2623175" y="1359825"/>
            <a:ext cx="3988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ru-RU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УК - 84 т.р.</a:t>
            </a:r>
            <a:endParaRPr b="1" i="0" sz="2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ru-RU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ТСЖ - 25,2 т.р. </a:t>
            </a:r>
            <a:endParaRPr b="1" i="0" sz="2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80" name="Google Shape;380;p31"/>
          <p:cNvPicPr preferRelativeResize="0"/>
          <p:nvPr/>
        </p:nvPicPr>
        <p:blipFill rotWithShape="1">
          <a:blip r:embed="rId3">
            <a:alphaModFix/>
          </a:blip>
          <a:srcRect b="4968" l="0" r="0" t="1278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1"/>
          <p:cNvSpPr txBox="1"/>
          <p:nvPr>
            <p:ph type="title"/>
          </p:nvPr>
        </p:nvSpPr>
        <p:spPr>
          <a:xfrm>
            <a:off x="3182222" y="4046975"/>
            <a:ext cx="5961900" cy="99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ru-RU"/>
              <a:t>Расчетные центры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8" name="Google Shape;388;p32"/>
          <p:cNvSpPr txBox="1"/>
          <p:nvPr>
            <p:ph type="title"/>
          </p:nvPr>
        </p:nvSpPr>
        <p:spPr>
          <a:xfrm>
            <a:off x="210863" y="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Особенности и акценты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161550" y="1136225"/>
            <a:ext cx="8820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0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удовлетворенности жителей за счет улучшения качества и скорости работы служб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7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Акцент на:</a:t>
            </a:r>
            <a:endParaRPr b="1" i="0" sz="1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Работе с претензиями по начислениям и расчетам от населения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Урегулирование и минимизация конфликтных ситуаций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Интеграция с существующими биллинговыми системами</a:t>
            </a:r>
            <a:endParaRPr b="0" i="0" sz="1800" u="none" cap="none" strike="noStrik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14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Повышение прозрачности взаимодействия и снижение финансовых споров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6" name="Google Shape;396;p33"/>
          <p:cNvSpPr txBox="1"/>
          <p:nvPr>
            <p:ph type="title"/>
          </p:nvPr>
        </p:nvSpPr>
        <p:spPr>
          <a:xfrm>
            <a:off x="225675" y="0"/>
            <a:ext cx="88767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6250"/>
              <a:buFont typeface="Calibri"/>
              <a:buNone/>
            </a:pPr>
            <a:r>
              <a:rPr lang="ru-RU" sz="3200">
                <a:solidFill>
                  <a:schemeClr val="lt1"/>
                </a:solidFill>
              </a:rPr>
              <a:t>Прозрачность и контроль: как платформа улучшает качество обслуживания </a:t>
            </a:r>
            <a:r>
              <a:rPr lang="ru-RU" sz="2780">
                <a:solidFill>
                  <a:schemeClr val="lt1"/>
                </a:solidFill>
              </a:rPr>
              <a:t> </a:t>
            </a:r>
            <a:endParaRPr sz="2780">
              <a:solidFill>
                <a:schemeClr val="lt1"/>
              </a:solidFill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161550" y="1136225"/>
            <a:ext cx="88209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Повышение скорости обработки обращений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точности и прозрачности: история взаимодействия с клиентом в едином информационном пространстве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затрат за счет автоматизации обработки заявок, внедрения автоматизированных ответов по типовым и повторяющимся заявкам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инициирования прямого диалога с жителями за счет информирования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Интеграция с существующими системами: автоматическая обработка позволяет объединить и синхронизировать данные с биллинговыми системами и ИТ-инфраструктурой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Предотвращение конфликтов: разбор спорных ситуаций на основании объективных зафиксированных данных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/>
          <p:nvPr>
            <p:ph type="title"/>
          </p:nvPr>
        </p:nvSpPr>
        <p:spPr>
          <a:xfrm>
            <a:off x="86905" y="-91797"/>
            <a:ext cx="87954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>
                <a:solidFill>
                  <a:schemeClr val="lt1"/>
                </a:solidFill>
              </a:rPr>
              <a:t>Внедрение системы позволит обеспечить:</a:t>
            </a:r>
            <a:endParaRPr sz="26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4" name="Google Shape;404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5" name="Google Shape;405;p34"/>
          <p:cNvSpPr txBox="1"/>
          <p:nvPr/>
        </p:nvSpPr>
        <p:spPr>
          <a:xfrm>
            <a:off x="-54778" y="883474"/>
            <a:ext cx="88209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Доступность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вариативность взаимодействия с системой для разных возрастных групп населения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Удобство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интуитивно понятное взаимодействие населения с системой, адресность и высокая скорость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Прозрачность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автоматизированная фиксация обращений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Объективность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оценка ситуации на основании фактических консолидированных данных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Вовлеченность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получение обратной связи от населения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199" lvl="0" marL="457200" marR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Доверие</a:t>
            </a: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«прямой диалог» между участниками процесса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None/>
            </a:pPr>
            <a:r>
              <a:rPr lang="ru-RU" sz="3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Наша система включает:</a:t>
            </a:r>
            <a:endParaRPr b="1" sz="3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32" name="Google Shape;132;p4"/>
          <p:cNvGraphicFramePr/>
          <p:nvPr/>
        </p:nvGraphicFramePr>
        <p:xfrm>
          <a:off x="138988" y="9941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{9F21C9EE-1760-4D34-A128-95B72A2A592B}</a:tableStyleId>
              </a:tblPr>
              <a:tblGrid>
                <a:gridCol w="7505400"/>
              </a:tblGrid>
              <a:tr h="414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000" u="none" cap="none" strike="noStrike"/>
                        <a:t>Единое веб приложение для РСО, УК, ТСЖ и администрации в котором будут регистрироваться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0" lang="ru-RU" sz="2000" u="none" cap="none" strike="noStrike"/>
                        <a:t>события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0" lang="ru-RU" sz="2000" u="none" cap="none" strike="noStrike"/>
                        <a:t>обращения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0" lang="ru-RU" sz="2000" u="none" cap="none" strike="noStrike"/>
                        <a:t>статусы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0" lang="ru-RU" sz="2000" u="none" cap="none" strike="noStrike"/>
                        <a:t>отчётность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000" u="none" cap="none" strike="noStrike"/>
                        <a:t>И единый канал для информирования населения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0" lang="ru-RU" sz="2000" u="none" cap="none" strike="noStrike"/>
                        <a:t>по плановым работам</a:t>
                      </a:r>
                      <a:endParaRPr sz="12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✔"/>
                      </a:pPr>
                      <a:r>
                        <a:rPr b="0" lang="ru-RU" sz="2000" u="none" cap="none" strike="noStrike"/>
                        <a:t>по аварийным работам</a:t>
                      </a:r>
                      <a:endParaRPr b="0" sz="20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✔"/>
                      </a:pPr>
                      <a:r>
                        <a:rPr b="0" lang="ru-RU" sz="2000" u="none" cap="none" strike="noStrike"/>
                        <a:t>По заявкам</a:t>
                      </a:r>
                      <a:endParaRPr b="0" sz="20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✔"/>
                      </a:pPr>
                      <a:r>
                        <a:rPr b="0" lang="ru-RU" sz="2000" u="none" cap="none" strike="noStrike"/>
                        <a:t>По уведомлениям граждан</a:t>
                      </a:r>
                      <a:endParaRPr b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000" u="none" cap="none" strike="noStrike"/>
                        <a:t>И резервный канал для важных региональных событий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None/>
            </a:pPr>
            <a:r>
              <a:rPr lang="ru-RU" sz="3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Принцип работы</a:t>
            </a:r>
            <a:endParaRPr b="1" sz="3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39" name="Google Shape;139;p5"/>
          <p:cNvGraphicFramePr/>
          <p:nvPr/>
        </p:nvGraphicFramePr>
        <p:xfrm>
          <a:off x="0" y="971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{9F21C9EE-1760-4D34-A128-95B72A2A592B}</a:tableStyleId>
              </a:tblPr>
              <a:tblGrid>
                <a:gridCol w="9144000"/>
              </a:tblGrid>
              <a:tr h="376387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Каждая организация регистрируется в веб приложении и получает свой уникальный набор данных по шаблону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После успешной интеграции у организации появляется веб интерфейс для адресного управления своими данными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Внося данные в специальную форму, происходит запись в базу данных на сервере и автоматическое добавление этих данных в канал связи с потребителями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Потребитель получая информацию в канале связи (голосовой робот, VK, Telegram, MAX), может подписаться на уведомления об изменениях по своему адресу, путем адресной привязки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Управляющие компании и ТСЖ могут оперативно информировать жителей в личных каналах связи, а также в домовых чатах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Руководители организаций получают учетную запись с уникальными правами, где можно будет выгрузить отчет о работе сотрудников, и времени устранения аварий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ru-RU" sz="1400" u="none" cap="none" strike="noStrike"/>
                        <a:t>Специализированная интеграция и отчеты для администрации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Quattrocento Sans"/>
              <a:buNone/>
            </a:pPr>
            <a:r>
              <a:rPr lang="ru-RU" sz="3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Визуальная демонстрация веб интерфейса</a:t>
            </a:r>
            <a:endParaRPr b="1" sz="36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65" y="971550"/>
            <a:ext cx="8739926" cy="41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Quattrocento Sans"/>
              <a:buNone/>
            </a:pPr>
            <a:r>
              <a:rPr lang="ru-RU" sz="3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Визуальная демонстрация веб интерфейса</a:t>
            </a:r>
            <a:endParaRPr b="1" sz="36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54" y="994173"/>
            <a:ext cx="8600698" cy="413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Quattrocento Sans"/>
              <a:buNone/>
            </a:pPr>
            <a:r>
              <a:rPr lang="ru-RU" sz="3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Визуальная демонстрация веб интерфейса</a:t>
            </a:r>
            <a:endParaRPr b="1" sz="36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863" y="994173"/>
            <a:ext cx="8517734" cy="413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210863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Quattrocento Sans"/>
              <a:buNone/>
            </a:pPr>
            <a:r>
              <a:rPr lang="ru-RU" sz="3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Визуальная демонстрация веб интерфейса</a:t>
            </a:r>
            <a:endParaRPr b="1" sz="3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39" y="994173"/>
            <a:ext cx="8600698" cy="413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a-innovaciy-wide">
  <a:themeElements>
    <a:clrScheme name="Теплый синий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