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7977" y="253644"/>
            <a:ext cx="3690736" cy="24364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5" name="Text 1"/>
          <p:cNvSpPr txBox="1"/>
          <p:nvPr/>
        </p:nvSpPr>
        <p:spPr>
          <a:xfrm>
            <a:off x="1085985" y="1196341"/>
            <a:ext cx="358500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 снизить жалобы в ЖКХ на 85% и повысить удовлетворенность до 95%
</a:t>
            </a:r>
            <a:endParaRPr lang="en-US" sz="3213" dirty="0"/>
          </a:p>
        </p:txBody>
      </p:sp>
      <p:sp>
        <p:nvSpPr>
          <p:cNvPr id="6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 Тверской области: единая цифровая диспетчеризация обращений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обращения от подачи до закрытия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Сквозная логика обработки заявки с фиксацией времени, ответственного и истории действий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 Тверской области; данные проекта по каналам обращений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каналы дают наибольший управленческий эффект
</a:t>
            </a:r>
            <a:endParaRPr lang="en-US" sz="1816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линия становится точкой контроля статуса, а остальные каналы — удобными входами для жителей без потери управляемости.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2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возникает не из замены каналов, а из их объединения в один контур с прозрачной историей и единым SLA.
</a:t>
            </a:r>
            <a:endParaRPr lang="en-US" sz="1452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128035"/>
            <a:ext cx="8582025" cy="1659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7150" y="397625"/>
            <a:ext cx="6622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данных и надежность сервиса
</a:t>
            </a:r>
            <a:endParaRPr lang="en-US" sz="2713" dirty="0"/>
          </a:p>
        </p:txBody>
      </p:sp>
      <p:sp>
        <p:nvSpPr>
          <p:cNvPr id="9" name="Text 1"/>
          <p:cNvSpPr txBox="1"/>
          <p:nvPr/>
        </p:nvSpPr>
        <p:spPr>
          <a:xfrm>
            <a:off x="607915" y="1274858"/>
            <a:ext cx="2365212" cy="1664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Разграничение доступа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пользователей настраиваются по ролям, чтобы каждая организация видела только свой контур обращений. Это снижает риск несанкционированного доступа и поддерживает управляемую работу с персональными данными.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502352" y="1274858"/>
            <a:ext cx="2365212" cy="1664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Журналирование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3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операции фиксируются в журнале, что позволяет отслеживать изменения статусов, маршрутизацию и закрытие заявок. Такой подход повышает прозрачность, упрощает аудит и помогает разбирать спорные случаи.
</a:t>
            </a:r>
            <a:endParaRPr lang="en-US" sz="1379" dirty="0"/>
          </a:p>
        </p:txBody>
      </p:sp>
      <p:sp>
        <p:nvSpPr>
          <p:cNvPr id="11" name="Text 3"/>
          <p:cNvSpPr txBox="1"/>
          <p:nvPr/>
        </p:nvSpPr>
        <p:spPr>
          <a:xfrm>
            <a:off x="6391835" y="1274858"/>
            <a:ext cx="2365212" cy="1664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Защищенный контур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обращений ведется внутри защищенной среды, пригодной для государственных и муниципальных сценариев. Вместе с контролем доступности на уровне 99,5% это обеспечивает устойчивую ежедневную эксплуатацию.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90205"/>
            <a:ext cx="5506500" cy="18705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одновременно закрывает нормативные требования и позволяет быстро запустить сервис без длительных изменений в инфраструктуре.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 Тверской области; сведения о функциональности и параметрах внедрения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Нормативная и эксплуатационная готовность
</a:t>
            </a:r>
            <a:endParaRPr lang="en-US" sz="2280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показывает, что решение подготовлено к быстрому внедрению в действующий контур и не требует длительной перестройки процессов.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Бесплатный пилот для региона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2025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Стартовый ориентир для запуска пилота: согласование участников, подтверждение состава организаций и фиксация целевых метрик перед началом тестирования.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Неделя 1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Подключаются каналы обращений, настраиваются роли пользователей и проводится первичная проверка маршрутизации заявок в единый контур.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Недели 2–5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работает на реальных обращениях, а команда еженедельно отслеживает время реакции, дубли, SLA, удовлетворенность жителей и нагрузку диспетчеров.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Неделя 6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итоговый отчет с результатами пилота и выводами о дальнейшем масштабировании на другие муниципалитеты и сервисные направления.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 проходит пилот за 6 недель и что получает регион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запуска пилота и фиксации управленческих результатов по обращениям жителей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30" y="1410754"/>
            <a:ext cx="421500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920" y="1410754"/>
            <a:ext cx="421500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623" y="1410754"/>
            <a:ext cx="421500" cy="42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1230" y="1410754"/>
            <a:ext cx="421500" cy="42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получает регион после внедрения
</a:t>
            </a:r>
            <a:endParaRPr lang="en-US" sz="2721" dirty="0"/>
          </a:p>
        </p:txBody>
      </p:sp>
      <p:sp>
        <p:nvSpPr>
          <p:cNvPr id="13" name="Text 1"/>
          <p:cNvSpPr txBox="1"/>
          <p:nvPr/>
        </p:nvSpPr>
        <p:spPr>
          <a:xfrm>
            <a:off x="5836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канал обращений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обращения собираются в один контур, где фиксируются адрес, тема, статус и история действий. Это устраняет разрозненность каналов и делает сервис управляемым.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266281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сроков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исполнения становятся видимыми для диспетчеров, исполнителей и руководителей. Система помогает своевременно выявлять просрочки и держать SLA под контролем.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4766518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по адресам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получает сводную аналитику по проблемным домам, типам обращений и повторяющимся инцидентам. Это помогает точнее планировать работы и распределять ресурсы.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68701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для масштабирования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пилота модель можно перенести на другие муниципалитеты и сервисные направления, включая благоустройство и аварийные ситуации, сохранив единые правила обработки.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" y="1160879"/>
            <a:ext cx="457784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97030"/>
            <a:ext cx="481766" cy="3854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386" y="1160879"/>
            <a:ext cx="400501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7083" y="1160879"/>
            <a:ext cx="343286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Итоговая ценность для регионального управления
</a:t>
            </a:r>
            <a:endParaRPr lang="en-US" sz="2043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Управляемый контур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ЖКХ переходит от разрозненных каналов к единому цифровому процессу с прозрачными правилами обработки. Это упрощает контроль, ускоряет реакцию и снижает операционные потери.
</a:t>
            </a:r>
            <a:endParaRPr lang="en-US" sz="13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доверия жителей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видят понятный статус обращения и получают более предсказуемый ответ. Прозрачность процесса уменьшает повторные контакты и повышает удовлетворенность сервисом.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 дублей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реестр обращений помогает распознавать повторные заявки и не обрабатывать их как новые. Это снижает нагрузку на диспетчеров и улучшает качество статистики.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Измеримый эффект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получает не только улучшение сервиса, но и понятный экономический результат. Снижаются ручные операции, потери заявок и затраты времени сотрудников.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к запуску и масштабированию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 Тверской области показывает, что единая цифровая диспетчеризация быстро дает измеримый результат: меньше жалоб, выше удовлетворенность и прозрачный экономический эффект. Решение готово к пилоту и тиражированию по региону.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628"/>
            <a:ext cx="3862882" cy="20098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цифровой проект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4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лаборатория ОК
</a:t>
            </a:r>
            <a:pPr algn="l" indent="0" marL="0">
              <a:lnSpc>
                <a:spcPct val="90000"/>
              </a:lnSpc>
              <a:buNone/>
            </a:pPr>
            <a:r>
              <a:rPr lang="en-US" sz="164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  Кудоярова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О.</a:t>
            </a:r>
            <a:pPr algn="l" indent="0" marL="0">
              <a:lnSpc>
                <a:spcPct val="90000"/>
              </a:lnSpc>
              <a:buNone/>
            </a:pPr>
            <a:r>
              <a:rPr lang="en-US" sz="125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для связи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Ольга Кудоярова
</a:t>
            </a:r>
            <a:pPr algn="l" indent="0" marL="0">
              <a:lnSpc>
                <a:spcPct val="90000"/>
              </a:lnSpc>
              <a:buNone/>
            </a:pPr>
            <a:r>
              <a:rPr lang="en-US" sz="154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kudoyarovaov@gmail.com 
</a:t>
            </a:r>
            <a:pPr algn="l" indent="0" marL="0">
              <a:lnSpc>
                <a:spcPct val="90000"/>
              </a:lnSpc>
              <a:buNone/>
            </a:pPr>
            <a:r>
              <a:rPr lang="en-US" sz="154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телефон: +79105351199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и контакты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ЖКХ остается одним из самых чувствительных региональных контуров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жителей приходят по разным каналам и теряются между диспетчерами, УК и ведомствами. Это создает дубли, замедляет реакцию и снижает доверие к скорости решения проблем.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128035"/>
            <a:ext cx="8582025" cy="1659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Проблема: хаос каналов связи и потеря управляемости
</a:t>
            </a:r>
            <a:endParaRPr lang="en-US" sz="1870" dirty="0"/>
          </a:p>
        </p:txBody>
      </p:sp>
      <p:sp>
        <p:nvSpPr>
          <p:cNvPr id="10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07915" y="1274858"/>
            <a:ext cx="1704035" cy="1664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вне контура
</a:t>
            </a:r>
            <a:pPr algn="l" indent="0" marL="0">
              <a:lnSpc>
                <a:spcPct val="100000"/>
              </a:lnSpc>
              <a:buNone/>
            </a:pPr>
            <a:r>
              <a:rPr lang="en-US" sz="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 40% заявок поступают не в единый маршрут обработки: через телефон, мессенджеры, почту и управляющие компании. В результате статус обращений размывается, а контроль исполнения становится фрагментарным.
</a:t>
            </a:r>
            <a:endParaRPr lang="en-US" sz="1117" dirty="0"/>
          </a:p>
        </p:txBody>
      </p:sp>
      <p:sp>
        <p:nvSpPr>
          <p:cNvPr id="12" name="Text 3"/>
          <p:cNvSpPr txBox="1"/>
          <p:nvPr/>
        </p:nvSpPr>
        <p:spPr>
          <a:xfrm>
            <a:off x="2758307" y="1274858"/>
            <a:ext cx="1704035" cy="1664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Дубли и повторные звонки
</a:t>
            </a:r>
            <a:pPr algn="l" indent="0" marL="0">
              <a:lnSpc>
                <a:spcPct val="100000"/>
              </a:lnSpc>
              <a:buNone/>
            </a:pPr>
            <a:r>
              <a:rPr lang="en-US" sz="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35% обращений формируются повторно, потому что жители не видят понятного статуса и вынуждены уточнять судьбу заявки. Это перегружает диспетчерские службы и увеличивает операционные потери.
</a:t>
            </a:r>
            <a:endParaRPr lang="en-US" sz="1139" dirty="0"/>
          </a:p>
        </p:txBody>
      </p:sp>
      <p:sp>
        <p:nvSpPr>
          <p:cNvPr id="13" name="Text 4"/>
          <p:cNvSpPr txBox="1"/>
          <p:nvPr/>
        </p:nvSpPr>
        <p:spPr>
          <a:xfrm>
            <a:off x="4908699" y="1274858"/>
            <a:ext cx="1704035" cy="1664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Медленная реакция
</a:t>
            </a:r>
            <a:pPr algn="l" indent="0" marL="0">
              <a:lnSpc>
                <a:spcPct val="100000"/>
              </a:lnSpc>
              <a:buNone/>
            </a:pPr>
            <a:r>
              <a:rPr lang="en-US" sz="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обращение проходит через несколько разрозненных точек, время ответа растет, а критические инциденты обрабатываются позже приоритета. По кейсу, 60% жителей недовольны скоростью реакции.
</a:t>
            </a:r>
            <a:endParaRPr lang="en-US" sz="1430" dirty="0"/>
          </a:p>
        </p:txBody>
      </p:sp>
      <p:sp>
        <p:nvSpPr>
          <p:cNvPr id="14" name="Text 5"/>
          <p:cNvSpPr txBox="1"/>
          <p:nvPr/>
        </p:nvSpPr>
        <p:spPr>
          <a:xfrm>
            <a:off x="7059092" y="1274858"/>
            <a:ext cx="1704035" cy="1664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доверия
</a:t>
            </a:r>
            <a:pPr algn="l" indent="0" marL="0">
              <a:lnSpc>
                <a:spcPct val="100000"/>
              </a:lnSpc>
              <a:buNone/>
            </a:pPr>
            <a:r>
              <a:rPr lang="en-US" sz="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Разнородные каналы без единого окна создают ощущение неуправляемости сервиса. Для региона это 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означает не только рост жалоб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но и снижение удовлетворенности работой власти в целом.
</a:t>
            </a:r>
            <a:endParaRPr lang="en-US" sz="13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система интеллектуальной диспетчеризации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 → авто-классификация → назначение → единый статус → SLA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 Тверской области; данные проекта по внедрению единой цифровой диспетчеризации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Эффекты внедрения в Тверской области
</a:t>
            </a:r>
            <a:endParaRPr lang="en-US" sz="2529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ручной обработки и повторных контактов высвободило время диспетчеров и ускорило обработку обращений по всем каналам.
</a:t>
            </a:r>
            <a:endParaRPr lang="en-US" sz="1742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2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одновременно улучшил сервис для жителей и снизил операционные потери региона.
</a:t>
            </a:r>
            <a:endParaRPr lang="en-US" sz="1452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12787"/>
            <a:ext cx="4724400" cy="1452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эффект дает устранение дублей и ускорение первичной реакции, что напрямую отражается на удовлетворенности жителей.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 Тверской области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показывает, как единый контур обработки влияет на скорость, качество и экономику сервиса.
</a:t>
            </a:r>
            <a:endParaRPr lang="en-US" sz="1645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до и после внедрения
</a:t>
            </a:r>
            <a:endParaRPr lang="en-US" sz="232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реализация и требования к внедрению
</a:t>
            </a:r>
            <a:endParaRPr lang="en-US" sz="2002" dirty="0"/>
          </a:p>
        </p:txBody>
      </p:sp>
      <p:sp>
        <p:nvSpPr>
          <p:cNvPr id="10" name="Text 1"/>
          <p:cNvSpPr txBox="1"/>
          <p:nvPr/>
        </p:nvSpPr>
        <p:spPr>
          <a:xfrm>
            <a:off x="535600" y="1453371"/>
            <a:ext cx="2311717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 ГИС ЖКХ
</a:t>
            </a:r>
            <a:pPr algn="l" indent="0" marL="0">
              <a:lnSpc>
                <a:spcPct val="100000"/>
              </a:lnSpc>
              <a:buNone/>
            </a:pPr>
            <a:r>
              <a:rPr lang="en-US" sz="4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встраивается в действующий контур и обменивается данными с ГИС ЖКХ без перестройки процессов. Это позволяет сохранять единый источник информации и исключать разрыв между обращением и его исполнением.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4562" y="1453371"/>
            <a:ext cx="2311717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совместимость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4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соответствует требованиям ФЗ-152 о персональных данных и поддерживает разграничение ролей. Доступ к обращениям, комментариям и истории действий предоставляется только уполномоченным сотрудникам по заданным правам.
</a:t>
            </a:r>
            <a:endParaRPr lang="en-US" sz="1133" dirty="0"/>
          </a:p>
        </p:txBody>
      </p:sp>
      <p:sp>
        <p:nvSpPr>
          <p:cNvPr id="12" name="Text 3"/>
          <p:cNvSpPr txBox="1"/>
          <p:nvPr/>
        </p:nvSpPr>
        <p:spPr>
          <a:xfrm>
            <a:off x="6220175" y="1453371"/>
            <a:ext cx="2311717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подключение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 внедрения составляет пять дней, что позволяет оперативно запустить пилот и проверить эффект на реальных обращениях. Такой формат снижает организационные риски и ускоряет получение первых измеримых результатов.
</a:t>
            </a:r>
            <a:endParaRPr lang="en-US" sz="1198" dirty="0"/>
          </a:p>
        </p:txBody>
      </p:sp>
      <p:sp>
        <p:nvSpPr>
          <p:cNvPr id="13" name="Text 4"/>
          <p:cNvSpPr txBox="1"/>
          <p:nvPr/>
        </p:nvSpPr>
        <p:spPr>
          <a:xfrm>
            <a:off x="548942" y="3324725"/>
            <a:ext cx="2311717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Надежность сервиса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рассчитана на доступность уровня 99,5% и работу в защищенном контуре. Это обеспечивает устойчивую обработку обращений в ежедневной эксплуатации, включая пиковые нагрузки и аварийные сценарии.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395546" y="3324725"/>
            <a:ext cx="2311717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к масштабированию
</a:t>
            </a:r>
            <a:pPr algn="l" indent="0" marL="0">
              <a:lnSpc>
                <a:spcPct val="100000"/>
              </a:lnSpc>
              <a:buNone/>
            </a:pPr>
            <a:r>
              <a:rPr lang="en-US" sz="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зарегистрировано под № 2026619794 и поддерживает развитие на уровень региона. Решение подходит для тиражирования на муниципалитеты и подключение новых организаций без изменения базовой логики работы.
</a:t>
            </a:r>
            <a:endParaRPr lang="en-US" sz="1127" dirty="0"/>
          </a:p>
        </p:txBody>
      </p:sp>
      <p:sp>
        <p:nvSpPr>
          <p:cNvPr id="15" name="Text 6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" y="1160879"/>
            <a:ext cx="457784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20" y="1160879"/>
            <a:ext cx="400501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869" y="1160879"/>
            <a:ext cx="457715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именно дает платформа региону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Автоматическая маршрутизация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сама направляет обращение в нужную организацию по типу проблемы, адресу и приоритету, снижая число ручных переадресаций и потерь на стыке между участниками процесса.
</a:t>
            </a:r>
            <a:endParaRPr lang="en-US" sz="13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Экстренные уведомления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 авариях и массовых инцидентах платформа быстро рассылает сообщения ответственным службам и жителям, что позволяет синхронизировать действия и сократить время на организацию работ.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сроков и SLA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 едином окне фиксируются сроки исполнения, ответственные и просрочки. Руководители видят, где процесс замедляется, и могут вмешаться до появления новой волны жалоб.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 каждому адресу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обращения сохраняются в связанной карточке дома или адреса. Это помогает видеть повторяемость проблем, анализировать нагрузку и принимать решения на основе полной истории взаимодействий.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Сценарии работы жителей и диспетчера
</a:t>
            </a:r>
            <a:endParaRPr lang="en-US" sz="2576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Житель отправляет обращение за минуту
</a:t>
            </a:r>
            <a:pPr algn="l" indent="0" marL="0">
              <a:lnSpc>
                <a:spcPct val="90000"/>
              </a:lnSpc>
              <a:buNone/>
            </a:pPr>
            <a:r>
              <a:rPr lang="en-US" sz="32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Житель выбирает удобный канал — телефон, Telegram или сайт — и описывает ннгг шагов. Обращение сразу попадает в единый контур, где ему присваиваются категория, адрес и приоритет для дальнейшей обработки.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Диспетчер видит все в одном окне
</a:t>
            </a:r>
            <a:pPr algn="l" indent="0" marL="0">
              <a:lnSpc>
                <a:spcPct val="90000"/>
              </a:lnSpc>
              <a:buNone/>
            </a:pPr>
            <a:r>
              <a:rPr lang="en-US" sz="3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Оператор не ищет данные в переписках и таблицах: перед ним карточка с полным контекстом, сроком исполнения и текущим статусом. Это сокращает время на уточнения и повышает качество первого ответа.
</a:t>
            </a:r>
            <a:endParaRPr lang="en-US" sz="983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 получает задачу автоматически
</a:t>
            </a:r>
            <a:pPr algn="l" indent="0" marL="0">
              <a:lnSpc>
                <a:spcPct val="90000"/>
              </a:lnSpc>
              <a:buNone/>
            </a:pPr>
            <a:r>
              <a:rPr lang="en-US" sz="31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классификации обращение уходит в нужную УК, РСО или администрацию без ручного переадресования. У ответственного сотрудника сразу отображаются детали заявки, а житель получает обновления по ходу исполнения.
</a:t>
            </a:r>
            <a:endParaRPr lang="en-US" sz="935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Сценарии работы жителей и диспетчера
</a:t>
            </a:r>
            <a:endParaRPr lang="en-US" sz="2576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2026-06-02T11:12:50Z</dcterms:created>
  <dcterms:modified xsi:type="dcterms:W3CDTF">2026-06-02T11:12:50Z</dcterms:modified>
</cp:coreProperties>
</file>